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7" r:id="rId5"/>
    <p:sldId id="259" r:id="rId6"/>
    <p:sldId id="265" r:id="rId7"/>
    <p:sldId id="260" r:id="rId8"/>
    <p:sldId id="264" r:id="rId9"/>
    <p:sldId id="262" r:id="rId10"/>
    <p:sldId id="266" r:id="rId11"/>
    <p:sldId id="261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55B"/>
    <a:srgbClr val="0B4D45"/>
    <a:srgbClr val="072F2A"/>
    <a:srgbClr val="B9AE21"/>
    <a:srgbClr val="E9A701"/>
    <a:srgbClr val="73A5F7"/>
    <a:srgbClr val="D175A3"/>
    <a:srgbClr val="CC99FF"/>
    <a:srgbClr val="E4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59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54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89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6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54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9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6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35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5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19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6083-A696-4063-9D16-E76BEDF511FB}" type="datetimeFigureOut">
              <a:rPr lang="en-CA" smtClean="0"/>
              <a:t>2017-02-16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3A12-C340-4177-B2C8-6DC6B34970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15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636" y="2870508"/>
            <a:ext cx="7772400" cy="1470025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…to </a:t>
            </a:r>
            <a:r>
              <a:rPr lang="en-GB" sz="1600" dirty="0">
                <a:solidFill>
                  <a:srgbClr val="4B4F56"/>
                </a:solidFill>
                <a:latin typeface="Helvetica" panose="020B0604020202020204" pitchFamily="34" charset="0"/>
              </a:rPr>
              <a:t>give women an opportunity to explore the effects of menopause through telling their stories, with the intention of creating a support network for other menopausal women and raising awareness of the effect of menopause to all women."</a:t>
            </a:r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7488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Reclaim the Menopause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7457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032" y="125946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soheil.mz\Downloads\20170215180331-page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88" y="1624980"/>
            <a:ext cx="4339552" cy="306771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oheil.mz\Downloads\20170215180350-page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39259" b="6747"/>
          <a:stretch/>
        </p:blipFill>
        <p:spPr bwMode="auto">
          <a:xfrm rot="16200000">
            <a:off x="3499938" y="5136367"/>
            <a:ext cx="1891427" cy="122413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heil.mz\Downloads\20170215180753-page-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12330" r="25844" b="22537"/>
          <a:stretch/>
        </p:blipFill>
        <p:spPr bwMode="auto">
          <a:xfrm>
            <a:off x="5220072" y="4811901"/>
            <a:ext cx="2926768" cy="188224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775" y="2276872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Menopause can </a:t>
            </a:r>
            <a:r>
              <a:rPr lang="en-CA" sz="1400" dirty="0"/>
              <a:t>be a new chapter in which many women find themselves with a new lease of life.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9512" y="1772816"/>
            <a:ext cx="2160240" cy="460851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88032" y="125946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Page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r="3999" b="7009"/>
          <a:stretch/>
        </p:blipFill>
        <p:spPr bwMode="auto">
          <a:xfrm>
            <a:off x="5580112" y="5053263"/>
            <a:ext cx="1728192" cy="15035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17457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58" y="1240218"/>
            <a:ext cx="3291858" cy="185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66" y="3284983"/>
            <a:ext cx="2907815" cy="1656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7155" y="2074322"/>
            <a:ext cx="3813044" cy="214483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8070" r="15022" b="7205"/>
          <a:stretch/>
        </p:blipFill>
        <p:spPr>
          <a:xfrm>
            <a:off x="3301008" y="5157191"/>
            <a:ext cx="2135088" cy="1546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7602" r="22300" b="5600"/>
          <a:stretch/>
        </p:blipFill>
        <p:spPr>
          <a:xfrm rot="5400000">
            <a:off x="228508" y="1760817"/>
            <a:ext cx="2864288" cy="31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929133"/>
            <a:ext cx="2548533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04311" y="2364135"/>
            <a:ext cx="1368152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2697944" y="2364135"/>
            <a:ext cx="1368152" cy="108012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4291577" y="2364135"/>
            <a:ext cx="1368152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248327" y="273491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dobe Caslon Pro" pitchFamily="18" charset="0"/>
              </a:rPr>
              <a:t>Form</a:t>
            </a:r>
            <a:endParaRPr lang="en-CA" sz="1600" dirty="0">
              <a:latin typeface="Adobe Caslon Pr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8104" y="2734918"/>
            <a:ext cx="122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dobe Caslon Pro" pitchFamily="18" charset="0"/>
              </a:rPr>
              <a:t>Purpose</a:t>
            </a:r>
            <a:endParaRPr lang="en-CA" sz="1600" dirty="0">
              <a:latin typeface="Adobe Caslon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1577" y="273491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dobe Caslon Pro" pitchFamily="18" charset="0"/>
              </a:rPr>
              <a:t>Storytelling</a:t>
            </a:r>
            <a:endParaRPr lang="en-CA" sz="1600" dirty="0">
              <a:latin typeface="Adobe Caslon Pro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0152" y="2364135"/>
            <a:ext cx="1368152" cy="108012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084168" y="273491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dobe Caslon Pro" panose="0205050205050A020403" pitchFamily="18" charset="0"/>
              </a:rPr>
              <a:t>Colour</a:t>
            </a:r>
            <a:endParaRPr lang="en-GB" sz="16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929133"/>
            <a:ext cx="2647875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3" y="1298384"/>
            <a:ext cx="2647875" cy="258408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79512" y="1273699"/>
            <a:ext cx="78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+mj-lt"/>
              </a:rPr>
              <a:t>Form</a:t>
            </a:r>
            <a:endParaRPr lang="en-CA" sz="14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2" y="1988840"/>
            <a:ext cx="4648024" cy="3655528"/>
          </a:xfrm>
          <a:prstGeom prst="rect">
            <a:avLst/>
          </a:prstGeom>
        </p:spPr>
      </p:pic>
      <p:pic>
        <p:nvPicPr>
          <p:cNvPr id="2051" name="Picture 3" descr="C:\Users\soheil.mz\Documents\Scan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/>
          <a:stretch/>
        </p:blipFill>
        <p:spPr bwMode="auto">
          <a:xfrm>
            <a:off x="5004048" y="1818037"/>
            <a:ext cx="3657426" cy="399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43" y="1298384"/>
            <a:ext cx="2647875" cy="25840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929133"/>
            <a:ext cx="2548533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385" y="1268760"/>
            <a:ext cx="80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Purpose</a:t>
            </a:r>
            <a:endParaRPr lang="en-CA" sz="1400" b="1" dirty="0"/>
          </a:p>
        </p:txBody>
      </p:sp>
      <p:pic>
        <p:nvPicPr>
          <p:cNvPr id="3074" name="Picture 2" descr="C:\Users\soheil.mz\Documents\Scan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35660" b="8373"/>
          <a:stretch/>
        </p:blipFill>
        <p:spPr bwMode="auto">
          <a:xfrm>
            <a:off x="1819274" y="1772816"/>
            <a:ext cx="5460071" cy="45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5" y="19888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dobe Caslon Pro" pitchFamily="18" charset="0"/>
              </a:rPr>
              <a:t>To lighten the next generations’ perspective about menopause</a:t>
            </a:r>
            <a:endParaRPr lang="en-CA" sz="16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243" y="1298384"/>
            <a:ext cx="2647875" cy="258408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929133"/>
            <a:ext cx="2548533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594" y="125707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+mj-lt"/>
              </a:rPr>
              <a:t>Storytelling</a:t>
            </a:r>
            <a:endParaRPr lang="en-CA" sz="14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604" y="187089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dobe Caslon Pro" pitchFamily="18" charset="0"/>
              </a:rPr>
              <a:t>Q: What advice would you give to young ladies (next generation) about Menopause?</a:t>
            </a:r>
            <a:endParaRPr lang="en-CA" sz="1600" dirty="0">
              <a:latin typeface="Adobe Caslon Pro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99592" y="2924944"/>
            <a:ext cx="2307332" cy="1800200"/>
          </a:xfrm>
          <a:prstGeom prst="wedgeRoundRect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118692" y="4221088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latin typeface="Adobe Caslon Pro" pitchFamily="18" charset="0"/>
              </a:defRPr>
            </a:lvl1pPr>
          </a:lstStyle>
          <a:p>
            <a:r>
              <a:rPr lang="en-CA" dirty="0"/>
              <a:t>Rhonda, 46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604" y="317871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Adobe Caslon Pro" pitchFamily="18" charset="0"/>
              </a:rPr>
              <a:t>Rhonda advises women to talk to their partners as well as their peers and supervisors at work</a:t>
            </a:r>
            <a:endParaRPr lang="en-CA" sz="1400" dirty="0">
              <a:latin typeface="Adobe Caslon Pro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653780" y="4128814"/>
            <a:ext cx="2089770" cy="1404156"/>
          </a:xfrm>
          <a:prstGeom prst="wedgeRoundRect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3674343" y="4359587"/>
            <a:ext cx="2079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dobe Caslon Pro" pitchFamily="18" charset="0"/>
              </a:rPr>
              <a:t>Rose suggests that women start their research before they reach the menopause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509825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Adobe Caslon Pro" pitchFamily="18" charset="0"/>
              </a:rPr>
              <a:t>Rose, 50 </a:t>
            </a:r>
            <a:endParaRPr lang="en-CA" sz="1200" b="1" dirty="0">
              <a:latin typeface="Adobe Caslon Pro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939383" y="2694111"/>
            <a:ext cx="2161778" cy="1665476"/>
          </a:xfrm>
          <a:prstGeom prst="wedgeRoundRectCallout">
            <a:avLst>
              <a:gd name="adj1" fmla="val -20833"/>
              <a:gd name="adj2" fmla="val 67075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6012160" y="2820760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dobe Caslon Pro" pitchFamily="18" charset="0"/>
              </a:rPr>
              <a:t>Anne advices women to accept the menopause as a part of life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355942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Adobe Caslon Pro" pitchFamily="18" charset="0"/>
              </a:rPr>
              <a:t>Anne, 58</a:t>
            </a:r>
            <a:endParaRPr lang="en-CA" sz="1200" b="1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" y="929133"/>
            <a:ext cx="2548533" cy="36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43" y="1298384"/>
            <a:ext cx="2647875" cy="25840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79512" y="129838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Colour</a:t>
            </a:r>
            <a:endParaRPr lang="en-GB" sz="1400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204864"/>
            <a:ext cx="2566035" cy="35134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23928" y="2204863"/>
            <a:ext cx="3600400" cy="35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5" y="2418457"/>
            <a:ext cx="6912768" cy="1226567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Adobe Caslon Pro" pitchFamily="18" charset="0"/>
              </a:rPr>
              <a:t>Our aim is to break down the stigma attached to the menopause, using storytelling through ceramics.</a:t>
            </a:r>
            <a:endParaRPr lang="en-CA" sz="2000" dirty="0">
              <a:latin typeface="Adobe Caslon Pr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786" y="4437112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52786" y="4744889"/>
            <a:ext cx="2655118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42889" y="4437112"/>
            <a:ext cx="2520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</a:rPr>
              <a:t>Conceptual Ceramic Artwork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786" y="4744889"/>
            <a:ext cx="265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</a:rPr>
              <a:t>Community Engagement Activity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1520" y="1720920"/>
            <a:ext cx="1872208" cy="1008112"/>
          </a:xfrm>
          <a:prstGeom prst="roundRect">
            <a:avLst/>
          </a:prstGeom>
          <a:solidFill>
            <a:srgbClr val="B9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31541" y="198497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1. Support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0599" y="1720920"/>
            <a:ext cx="1876565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le 18"/>
          <p:cNvSpPr/>
          <p:nvPr/>
        </p:nvSpPr>
        <p:spPr>
          <a:xfrm>
            <a:off x="6929425" y="1720920"/>
            <a:ext cx="1979283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482270" y="19888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2. Nest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272" y="19941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4</a:t>
            </a:r>
            <a:r>
              <a:rPr lang="en-CA" sz="2400" b="1" dirty="0" smtClean="0">
                <a:solidFill>
                  <a:schemeClr val="bg1"/>
                </a:solidFill>
              </a:rPr>
              <a:t>. Page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2846" y="5199582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</a:rPr>
              <a:t>Clare Thorp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09239" y="1720920"/>
            <a:ext cx="1975835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866872" y="19168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</a:rPr>
              <a:t>3. Badge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7228" y="5199581"/>
            <a:ext cx="195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chemeClr val="bg1"/>
                </a:solidFill>
              </a:rPr>
              <a:t>i4c Publicity Team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980728"/>
            <a:ext cx="2482270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78583" y="980728"/>
            <a:ext cx="243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chemeClr val="bg1"/>
                </a:solidFill>
              </a:rPr>
              <a:t>Conceptual Ceramic Artwork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9449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rgbClr val="B9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2586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Support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459" y="2348880"/>
            <a:ext cx="18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Seeking support during menopause from </a:t>
            </a:r>
            <a:r>
              <a:rPr lang="en-CA" sz="1400" dirty="0" smtClean="0"/>
              <a:t>family </a:t>
            </a:r>
            <a:r>
              <a:rPr lang="en-CA" sz="1400" dirty="0"/>
              <a:t>and friends is just as important as considering the many options for symptom </a:t>
            </a:r>
            <a:r>
              <a:rPr lang="en-CA" sz="1400" dirty="0" smtClean="0"/>
              <a:t>relief.</a:t>
            </a:r>
          </a:p>
          <a:p>
            <a:endParaRPr lang="en-CA" sz="1400" dirty="0"/>
          </a:p>
          <a:p>
            <a:endParaRPr lang="en-CA" sz="14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179512" y="1772816"/>
            <a:ext cx="2160240" cy="460851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8054" r="11399" b="14366"/>
          <a:stretch/>
        </p:blipFill>
        <p:spPr>
          <a:xfrm>
            <a:off x="3059832" y="1988840"/>
            <a:ext cx="517475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rgbClr val="B9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9512" y="12586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Support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oheil.mz\Desktop\client 2\maqutte\IMG_8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r="13756" b="6866"/>
          <a:stretch/>
        </p:blipFill>
        <p:spPr bwMode="auto">
          <a:xfrm>
            <a:off x="6329049" y="1314540"/>
            <a:ext cx="2537785" cy="282625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heil.mz\Desktop\client 2\maqutte\IMG_80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22120" r="13011" b="6986"/>
          <a:stretch/>
        </p:blipFill>
        <p:spPr bwMode="auto">
          <a:xfrm>
            <a:off x="6062288" y="4277349"/>
            <a:ext cx="2804546" cy="181594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oheil.mz\Desktop\scanned\Screen Shot 2017-02-08 at 12.46.3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6" t="11224" r="13147" b="33131"/>
          <a:stretch/>
        </p:blipFill>
        <p:spPr bwMode="auto">
          <a:xfrm rot="5400000">
            <a:off x="4129469" y="4668328"/>
            <a:ext cx="1568429" cy="214560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eil.mz\Desktop\client 2\maqutte\IMG_80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t="15177" r="20067" b="6440"/>
          <a:stretch/>
        </p:blipFill>
        <p:spPr bwMode="auto">
          <a:xfrm>
            <a:off x="3806604" y="3068960"/>
            <a:ext cx="2426392" cy="181594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heil.mz\Desktop\client 2\maqutte\IMG_80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8240" r="18334"/>
          <a:stretch/>
        </p:blipFill>
        <p:spPr bwMode="auto">
          <a:xfrm>
            <a:off x="3806603" y="1124744"/>
            <a:ext cx="2426392" cy="184385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019449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563" y="1028465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69776" y="125860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Nest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oheil.mz\Downloads\20170215181728-page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" t="5421" r="38656" b="13540"/>
          <a:stretch/>
        </p:blipFill>
        <p:spPr bwMode="auto">
          <a:xfrm>
            <a:off x="3419871" y="1957881"/>
            <a:ext cx="2132391" cy="216793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heil.mz\Downloads\20170215180716-page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1" b="3236"/>
          <a:stretch/>
        </p:blipFill>
        <p:spPr bwMode="auto">
          <a:xfrm>
            <a:off x="5654749" y="1772816"/>
            <a:ext cx="3020983" cy="21175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oheil.mz\Downloads\20170215181903-page-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/>
          <a:stretch/>
        </p:blipFill>
        <p:spPr bwMode="auto">
          <a:xfrm>
            <a:off x="2931921" y="4238682"/>
            <a:ext cx="2720199" cy="195750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heil.mz\Downloads\20170215181825-page-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 b="5054"/>
          <a:stretch/>
        </p:blipFill>
        <p:spPr bwMode="auto">
          <a:xfrm>
            <a:off x="5745410" y="4005063"/>
            <a:ext cx="2931046" cy="205169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9769" y="2451197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Women see the world as a family, a nest, a place of beauty. Like the female nest builder, women see themselves as settlers, peacemakers and designers. </a:t>
            </a:r>
            <a:endParaRPr lang="en-CA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9512" y="1772816"/>
            <a:ext cx="2160240" cy="460851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69776" y="125860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Nest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oheil.mz\Desktop\scanned\Screen Shot 2017-02-08 at 12.46.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18" y="4437112"/>
            <a:ext cx="3040089" cy="203089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eil.mz\Desktop\scanned\Screen Shot 2017-02-08 at 12.46.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4443" y="2381323"/>
            <a:ext cx="2427474" cy="18281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heil.mz\Desktop\scanned\Screen Shot 2017-02-08 at 12.47.0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8201" r="5614" b="7143"/>
          <a:stretch/>
        </p:blipFill>
        <p:spPr bwMode="auto">
          <a:xfrm rot="5400000">
            <a:off x="2824519" y="2515979"/>
            <a:ext cx="2088234" cy="190563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heil.mz\Desktop\scanned\Screen Shot 2017-02-08 at 12.46.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7965" y="2157929"/>
            <a:ext cx="2294324" cy="214175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heil.mz\Desktop\scanned\IMG_65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9190" r="7979" b="20618"/>
          <a:stretch/>
        </p:blipFill>
        <p:spPr bwMode="auto">
          <a:xfrm>
            <a:off x="2915816" y="4584285"/>
            <a:ext cx="2924940" cy="18837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3" y="1028465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8778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Badge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soheil.mz\Desktop\scanned\IMG_65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2" t="4385" r="20523" b="4489"/>
          <a:stretch/>
        </p:blipFill>
        <p:spPr bwMode="auto">
          <a:xfrm rot="16200000">
            <a:off x="4736978" y="1391815"/>
            <a:ext cx="1876425" cy="26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oheil.mz\Desktop\scanned\618749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834958" cy="12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heil.mz\Desktop\scanned\IMG_65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4432" r="16138" b="4528"/>
          <a:stretch/>
        </p:blipFill>
        <p:spPr bwMode="auto">
          <a:xfrm rot="16200000" flipV="1">
            <a:off x="7143234" y="4892311"/>
            <a:ext cx="1582079" cy="13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heil.mz\Desktop\scanned\IMG_65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6" t="7477" r="13563" b="2135"/>
          <a:stretch/>
        </p:blipFill>
        <p:spPr bwMode="auto">
          <a:xfrm rot="10800000">
            <a:off x="5473030" y="3717032"/>
            <a:ext cx="1619250" cy="18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heil.mz\Desktop\scanned\Screen Shot 2017-02-03 at 11.22.0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1"/>
          <a:stretch/>
        </p:blipFill>
        <p:spPr bwMode="auto">
          <a:xfrm>
            <a:off x="4283968" y="3717032"/>
            <a:ext cx="1084793" cy="21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heil.mz\Desktop\scanned\Screen Shot 2017-02-08 at 12.51.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11029"/>
            <a:ext cx="1512168" cy="20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656" y="2276872"/>
            <a:ext cx="2014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Badges </a:t>
            </a:r>
            <a:r>
              <a:rPr lang="en-GB" sz="1400" dirty="0"/>
              <a:t>carry very sentimental value </a:t>
            </a:r>
            <a:r>
              <a:rPr lang="en-GB" sz="1400" dirty="0" smtClean="0"/>
              <a:t>–They can raise awareness and </a:t>
            </a:r>
            <a:r>
              <a:rPr lang="en-GB" sz="1400" dirty="0"/>
              <a:t>can be passed down between generations.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9512" y="1772816"/>
            <a:ext cx="2160240" cy="460851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2945"/>
            <a:ext cx="2411760" cy="2606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Badge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soheil.mz\Desktop\scanned\IMG_6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15347"/>
          <a:stretch/>
        </p:blipFill>
        <p:spPr bwMode="auto">
          <a:xfrm>
            <a:off x="4283968" y="2326066"/>
            <a:ext cx="3312368" cy="3119157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18778"/>
            <a:ext cx="2655118" cy="268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530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C:\Users\soheil.mz\Desktop\scanned\IMG_65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6467" r="16858" b="4920"/>
          <a:stretch/>
        </p:blipFill>
        <p:spPr bwMode="auto">
          <a:xfrm>
            <a:off x="539552" y="2348880"/>
            <a:ext cx="3487642" cy="309634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EA157A"/>
      </a:accent2>
      <a:accent3>
        <a:srgbClr val="FEB80A"/>
      </a:accent3>
      <a:accent4>
        <a:srgbClr val="50D9FF"/>
      </a:accent4>
      <a:accent5>
        <a:srgbClr val="425EA9"/>
      </a:accent5>
      <a:accent6>
        <a:srgbClr val="1AB39F"/>
      </a:accent6>
      <a:hlink>
        <a:srgbClr val="F48C02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517</TotalTime>
  <Words>270</Words>
  <Application>Microsoft Office PowerPoint</Application>
  <PresentationFormat>On-screen Show (4:3)</PresentationFormat>
  <Paragraphs>40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…to give women an opportunity to explore the effects of menopause through telling their stories, with the intention of creating a support network for other menopausal women and raising awareness of the effect of menopause to all women."</vt:lpstr>
      <vt:lpstr>Our aim is to break down the stigma attached to the menopause, using storytelling through ceramics.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soheil.mz</dc:creator>
  <cp:lastModifiedBy>soheil.mz</cp:lastModifiedBy>
  <cp:revision>56</cp:revision>
  <dcterms:created xsi:type="dcterms:W3CDTF">2017-02-15T21:31:32Z</dcterms:created>
  <dcterms:modified xsi:type="dcterms:W3CDTF">2017-02-16T17:21:43Z</dcterms:modified>
</cp:coreProperties>
</file>